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7" r:id="rId2"/>
    <p:sldId id="256" r:id="rId3"/>
    <p:sldId id="259" r:id="rId4"/>
    <p:sldId id="265" r:id="rId5"/>
    <p:sldId id="272" r:id="rId6"/>
    <p:sldId id="275" r:id="rId7"/>
    <p:sldId id="276" r:id="rId8"/>
    <p:sldId id="27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DC4"/>
    <a:srgbClr val="032E48"/>
    <a:srgbClr val="2781B3"/>
    <a:srgbClr val="3D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9" autoAdjust="0"/>
    <p:restoredTop sz="94386" autoAdjust="0"/>
  </p:normalViewPr>
  <p:slideViewPr>
    <p:cSldViewPr snapToGrid="0">
      <p:cViewPr varScale="1">
        <p:scale>
          <a:sx n="92" d="100"/>
          <a:sy n="92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3067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31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058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609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4921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4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3149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033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1801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094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6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4CB3EB-3CEB-48F0-91A8-56A1BA90D4EE}" type="datetimeFigureOut">
              <a:rPr lang="es-EC" smtClean="0"/>
              <a:t>11/01/2020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9750FA7-1E65-4237-83BA-5A23B9B8AF1D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187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hay descripciÃ³n de la foto disponi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84" y="139554"/>
            <a:ext cx="5600988" cy="662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219205" y="519545"/>
            <a:ext cx="2202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Hashtag</a:t>
            </a:r>
            <a:r>
              <a:rPr lang="es-ES" sz="2400" dirty="0" smtClean="0"/>
              <a:t>:</a:t>
            </a:r>
          </a:p>
          <a:p>
            <a:r>
              <a:rPr lang="es-ES" sz="3200" b="1" dirty="0" smtClean="0"/>
              <a:t>#</a:t>
            </a:r>
            <a:r>
              <a:rPr lang="es-ES" sz="3200" b="1" dirty="0" err="1" smtClean="0"/>
              <a:t>TallerSEE</a:t>
            </a:r>
            <a:endParaRPr lang="es-ES" sz="32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8219205" y="2048740"/>
            <a:ext cx="2379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Facebook:</a:t>
            </a:r>
          </a:p>
          <a:p>
            <a:r>
              <a:rPr lang="es-ES" sz="3200" b="1" dirty="0" smtClean="0"/>
              <a:t>@</a:t>
            </a:r>
            <a:r>
              <a:rPr lang="es-ES" sz="3200" b="1" dirty="0" err="1" smtClean="0"/>
              <a:t>socecuest</a:t>
            </a:r>
            <a:endParaRPr lang="es-ES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219205" y="3577935"/>
            <a:ext cx="309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s-ES" dirty="0" err="1"/>
              <a:t>Twitter</a:t>
            </a:r>
            <a:r>
              <a:rPr lang="es-ES" dirty="0"/>
              <a:t>:</a:t>
            </a:r>
          </a:p>
          <a:p>
            <a:r>
              <a:rPr lang="es-ES" b="1" dirty="0"/>
              <a:t>@</a:t>
            </a:r>
            <a:r>
              <a:rPr lang="es-ES" b="1" dirty="0" err="1"/>
              <a:t>see_estadistica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219204" y="4984020"/>
            <a:ext cx="309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s-ES" dirty="0" err="1" smtClean="0"/>
              <a:t>Instagram</a:t>
            </a:r>
            <a:r>
              <a:rPr lang="es-ES" dirty="0" smtClean="0"/>
              <a:t>:</a:t>
            </a:r>
            <a:endParaRPr lang="es-ES" dirty="0"/>
          </a:p>
          <a:p>
            <a:r>
              <a:rPr lang="es-ES" b="1" dirty="0"/>
              <a:t>@</a:t>
            </a:r>
            <a:r>
              <a:rPr lang="es-ES" b="1" dirty="0" err="1"/>
              <a:t>see_estadistica</a:t>
            </a:r>
            <a:endParaRPr lang="es-ES" b="1" dirty="0"/>
          </a:p>
        </p:txBody>
      </p:sp>
      <p:sp>
        <p:nvSpPr>
          <p:cNvPr id="5" name="AutoShape 4" descr="Image result for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44" y="2059933"/>
            <a:ext cx="465860" cy="4658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855" y="3630692"/>
            <a:ext cx="380349" cy="3803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61" y="5036777"/>
            <a:ext cx="493136" cy="4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7D8F3A0-9D50-4CAC-9694-8EEB55AA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58" y="1676907"/>
            <a:ext cx="9344483" cy="355546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8B5E6433-64E3-44A9-BFDC-1226D38EEDF8}"/>
              </a:ext>
            </a:extLst>
          </p:cNvPr>
          <p:cNvSpPr/>
          <p:nvPr/>
        </p:nvSpPr>
        <p:spPr>
          <a:xfrm>
            <a:off x="8116711" y="1512710"/>
            <a:ext cx="2381956" cy="244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734A1A7-CEE7-4BAA-A815-7F73879A39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19423" r="24466" b="19506"/>
          <a:stretch/>
        </p:blipFill>
        <p:spPr>
          <a:xfrm>
            <a:off x="8137293" y="1676907"/>
            <a:ext cx="2230790" cy="22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12FCF5-C588-4506-9FE2-B8328585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48" y="519790"/>
            <a:ext cx="7723156" cy="1040234"/>
          </a:xfrm>
        </p:spPr>
        <p:txBody>
          <a:bodyPr>
            <a:noAutofit/>
          </a:bodyPr>
          <a:lstStyle/>
          <a:p>
            <a:pPr algn="ctr"/>
            <a:r>
              <a:rPr lang="es-EC" sz="3800" b="1" dirty="0">
                <a:solidFill>
                  <a:srgbClr val="2781B3"/>
                </a:solidFill>
              </a:rPr>
              <a:t>Sociedad Ecuatoriana de Estadística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EC959FD-2396-48E8-B943-2A1489FF4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600" y="2413043"/>
            <a:ext cx="4651695" cy="823912"/>
          </a:xfrm>
        </p:spPr>
        <p:txBody>
          <a:bodyPr/>
          <a:lstStyle/>
          <a:p>
            <a:pPr algn="just"/>
            <a:r>
              <a:rPr lang="es-EC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8CE2D54-8FAB-4486-9E87-715D4C76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600" y="3377386"/>
            <a:ext cx="4651695" cy="3262219"/>
          </a:xfrm>
        </p:spPr>
        <p:txBody>
          <a:bodyPr>
            <a:normAutofit lnSpcReduction="10000"/>
          </a:bodyPr>
          <a:lstStyle/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Impulsar la cultura de toma de decisiones basadas en evidencia estadística tanto en el ámbitos público como el privado. </a:t>
            </a:r>
          </a:p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Fomentar el uso las mejores prácticas así como la actualización permanente de los conocimientos estadísticos de sus miembros o usuarios de la estadística.</a:t>
            </a:r>
          </a:p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Promover la Investigación, desarrollo e innovación de la estadística.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1B2B0ABE-85F2-42FC-B9B5-77BBC9CB3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4355" y="2410560"/>
            <a:ext cx="4651695" cy="823912"/>
          </a:xfrm>
        </p:spPr>
        <p:txBody>
          <a:bodyPr/>
          <a:lstStyle/>
          <a:p>
            <a:pPr algn="just"/>
            <a:r>
              <a:rPr lang="es-EC" dirty="0"/>
              <a:t>Actividades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F6B2F207-DA86-4807-9089-7722E43E7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4355" y="3374903"/>
            <a:ext cx="4887285" cy="3336290"/>
          </a:xfrm>
        </p:spPr>
        <p:txBody>
          <a:bodyPr>
            <a:noAutofit/>
          </a:bodyPr>
          <a:lstStyle/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Promovemos la cultura estadística por medio de talleres gratuitos, contenido en redes, concursos colegiales, etc. </a:t>
            </a:r>
          </a:p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Actualizamos, mediante cursos, talleres y seminarios, el conocimiento tanto  estadístico teórico como técnico de nuestros profesionales.</a:t>
            </a:r>
          </a:p>
          <a:p>
            <a:pPr algn="just"/>
            <a:r>
              <a:rPr lang="es-EC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Apoyamos la difusión o investigación a través de la organización o auspicio de actividades académicas.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="" xmlns:a16="http://schemas.microsoft.com/office/drawing/2014/main" id="{1A0B5725-09D4-4E60-B0FD-EA2CF7EC150C}"/>
              </a:ext>
            </a:extLst>
          </p:cNvPr>
          <p:cNvSpPr txBox="1">
            <a:spLocks/>
          </p:cNvSpPr>
          <p:nvPr/>
        </p:nvSpPr>
        <p:spPr>
          <a:xfrm>
            <a:off x="3586448" y="1268488"/>
            <a:ext cx="7723156" cy="104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baseline="0">
                <a:solidFill>
                  <a:schemeClr val="tx2"/>
                </a:solidFill>
              </a:defRPr>
            </a:lvl1pPr>
            <a:lvl2pPr marL="914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baseline="0">
                <a:solidFill>
                  <a:schemeClr val="tx2"/>
                </a:solidFill>
              </a:defRPr>
            </a:lvl2pPr>
            <a:lvl3pPr marL="1371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baseline="0">
                <a:solidFill>
                  <a:schemeClr val="tx2"/>
                </a:solidFill>
              </a:defRPr>
            </a:lvl3pPr>
            <a:lvl4pPr marL="1828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 baseline="0">
                <a:solidFill>
                  <a:schemeClr val="tx2"/>
                </a:solidFill>
              </a:defRPr>
            </a:lvl4pPr>
            <a:lvl5pPr marL="22860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baseline="0">
                <a:solidFill>
                  <a:schemeClr val="tx2"/>
                </a:solidFill>
              </a:defRPr>
            </a:lvl5pPr>
            <a:lvl6pPr marL="27432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baseline="0">
                <a:solidFill>
                  <a:schemeClr val="tx2"/>
                </a:solidFill>
              </a:defRPr>
            </a:lvl6pPr>
            <a:lvl7pPr marL="32004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7pPr>
            <a:lvl8pPr marL="36576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baseline="0">
                <a:solidFill>
                  <a:schemeClr val="tx2"/>
                </a:solidFill>
              </a:defRPr>
            </a:lvl8pPr>
            <a:lvl9pPr marL="4114800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baseline="0">
                <a:solidFill>
                  <a:schemeClr val="tx2"/>
                </a:solidFill>
              </a:defRPr>
            </a:lvl9pPr>
          </a:lstStyle>
          <a:p>
            <a:pPr marL="0" indent="0" algn="just">
              <a:buNone/>
            </a:pPr>
            <a:r>
              <a:rPr lang="es-EC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 civil sin fines de lucro que surge formalmente en Julio de 1999 por necesidad de que el país cuente con una institución nacional que organice, promueva y apoye la investigación estadística en el país.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="" xmlns:a16="http://schemas.microsoft.com/office/drawing/2014/main" id="{EFF5C78D-3CCF-41BC-906C-D08DAEDF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19423" r="24466" b="19506"/>
          <a:stretch/>
        </p:blipFill>
        <p:spPr>
          <a:xfrm>
            <a:off x="754360" y="23230"/>
            <a:ext cx="2230790" cy="22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823D11E4-F2A0-4050-BB86-EB0987CE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1"/>
          <a:stretch/>
        </p:blipFill>
        <p:spPr>
          <a:xfrm>
            <a:off x="5252091" y="990992"/>
            <a:ext cx="6579356" cy="2365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1E0DC5B4-A5C6-4BC7-ACB5-35F3EAF7CEF9}"/>
              </a:ext>
            </a:extLst>
          </p:cNvPr>
          <p:cNvSpPr txBox="1">
            <a:spLocks/>
          </p:cNvSpPr>
          <p:nvPr/>
        </p:nvSpPr>
        <p:spPr>
          <a:xfrm>
            <a:off x="3594341" y="229938"/>
            <a:ext cx="7723156" cy="10402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800" b="1" dirty="0">
                <a:solidFill>
                  <a:srgbClr val="2781B3"/>
                </a:solidFill>
              </a:rPr>
              <a:t>Promover la cultura estadística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B4E7B4E2-0DBC-41A6-B678-D8A4BD38F3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144" r="10545" b="15885"/>
          <a:stretch/>
        </p:blipFill>
        <p:spPr>
          <a:xfrm>
            <a:off x="830422" y="79166"/>
            <a:ext cx="2946050" cy="14998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78AA204F-72E8-4566-B4FA-E026563C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18" y="1864980"/>
            <a:ext cx="6481528" cy="268863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="" xmlns:a16="http://schemas.microsoft.com/office/drawing/2014/main" id="{9B66F927-DA13-4FC5-A6D1-484FFE1D2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07" y="4355620"/>
            <a:ext cx="3426767" cy="2423214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0A73116D-AECF-484E-9FD1-40561591D3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478"/>
          <a:stretch/>
        </p:blipFill>
        <p:spPr>
          <a:xfrm>
            <a:off x="1" y="4069678"/>
            <a:ext cx="3244752" cy="2838861"/>
          </a:xfrm>
          <a:prstGeom prst="rect">
            <a:avLst/>
          </a:prstGeom>
        </p:spPr>
      </p:pic>
      <p:pic>
        <p:nvPicPr>
          <p:cNvPr id="26" name="Picture 2" descr="La imagen puede contener: 8 personas, personas sonriendo, interior">
            <a:extLst>
              <a:ext uri="{FF2B5EF4-FFF2-40B4-BE49-F238E27FC236}">
                <a16:creationId xmlns="" xmlns:a16="http://schemas.microsoft.com/office/drawing/2014/main" id="{8092B15B-0754-4F7A-B51F-F1AFE3165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t="24424" r="1661" b="27224"/>
          <a:stretch/>
        </p:blipFill>
        <p:spPr bwMode="auto">
          <a:xfrm>
            <a:off x="5815051" y="4069678"/>
            <a:ext cx="4195101" cy="2699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1B15B27D-CE2E-4FDF-BCF5-B83BCA4891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8262" r="-1"/>
          <a:stretch/>
        </p:blipFill>
        <p:spPr>
          <a:xfrm>
            <a:off x="8942297" y="4472697"/>
            <a:ext cx="3088524" cy="1892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="" xmlns:a16="http://schemas.microsoft.com/office/drawing/2014/main" id="{4C65AED8-A14E-49B6-B0A6-84CEF25B9B4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72482"/>
          <a:stretch/>
        </p:blipFill>
        <p:spPr>
          <a:xfrm>
            <a:off x="7372748" y="3732963"/>
            <a:ext cx="3738139" cy="729580"/>
          </a:xfrm>
          <a:prstGeom prst="rect">
            <a:avLst/>
          </a:prstGeom>
          <a:effectLst>
            <a:glow rad="76200">
              <a:schemeClr val="bg1">
                <a:alpha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885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11891D07-08E8-408C-9247-33EF13AE1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98" y="1567584"/>
            <a:ext cx="2665808" cy="223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450A3B3F-2B15-4CF8-AD37-542DAFA2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0" y="1220168"/>
            <a:ext cx="4601394" cy="46013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0E7C37EB-1C62-40CA-B934-C10A0C039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3" r="2396" b="20082"/>
          <a:stretch/>
        </p:blipFill>
        <p:spPr>
          <a:xfrm>
            <a:off x="7224947" y="1220168"/>
            <a:ext cx="4719874" cy="5637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="" xmlns:a16="http://schemas.microsoft.com/office/drawing/2014/main" id="{B07FAE67-5810-446B-82A6-E5AA1A484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07" y="4442532"/>
            <a:ext cx="3599975" cy="300747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1E0DC5B4-A5C6-4BC7-ACB5-35F3EAF7CEF9}"/>
              </a:ext>
            </a:extLst>
          </p:cNvPr>
          <p:cNvSpPr txBox="1">
            <a:spLocks/>
          </p:cNvSpPr>
          <p:nvPr/>
        </p:nvSpPr>
        <p:spPr>
          <a:xfrm>
            <a:off x="3594341" y="229938"/>
            <a:ext cx="7723156" cy="10402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800" b="1" dirty="0">
                <a:solidFill>
                  <a:srgbClr val="2781B3"/>
                </a:solidFill>
              </a:rPr>
              <a:t>Actualización de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5C5990FA-5C3B-43D2-9121-889857BFC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17" y="2471390"/>
            <a:ext cx="4321740" cy="24433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EAAD7DCF-C227-4620-BB1C-35FD5F7659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2" y="4220475"/>
            <a:ext cx="3099871" cy="258645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1552CAF3-DA7A-4B35-9D89-C6E8D1CD60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144" r="10545" b="15885"/>
          <a:stretch/>
        </p:blipFill>
        <p:spPr>
          <a:xfrm>
            <a:off x="830422" y="79166"/>
            <a:ext cx="2348491" cy="11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0E7C37EB-1C62-40CA-B934-C10A0C039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" r="2396" b="20082"/>
          <a:stretch/>
        </p:blipFill>
        <p:spPr>
          <a:xfrm>
            <a:off x="7393084" y="990230"/>
            <a:ext cx="4719874" cy="5637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1E0DC5B4-A5C6-4BC7-ACB5-35F3EAF7CEF9}"/>
              </a:ext>
            </a:extLst>
          </p:cNvPr>
          <p:cNvSpPr txBox="1">
            <a:spLocks/>
          </p:cNvSpPr>
          <p:nvPr/>
        </p:nvSpPr>
        <p:spPr>
          <a:xfrm>
            <a:off x="3594341" y="229938"/>
            <a:ext cx="7723156" cy="10402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800" b="1" dirty="0">
                <a:solidFill>
                  <a:srgbClr val="2781B3"/>
                </a:solidFill>
              </a:rPr>
              <a:t>Programa Data </a:t>
            </a:r>
            <a:r>
              <a:rPr lang="es-EC" sz="3800" b="1" dirty="0" err="1">
                <a:solidFill>
                  <a:srgbClr val="2781B3"/>
                </a:solidFill>
              </a:rPr>
              <a:t>Science</a:t>
            </a:r>
            <a:endParaRPr lang="es-EC" sz="3800" b="1" dirty="0">
              <a:solidFill>
                <a:srgbClr val="2781B3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="" xmlns:a16="http://schemas.microsoft.com/office/drawing/2014/main" id="{3E4AB81C-81C6-43A7-93DF-8975AA32723A}"/>
              </a:ext>
            </a:extLst>
          </p:cNvPr>
          <p:cNvSpPr txBox="1"/>
          <p:nvPr/>
        </p:nvSpPr>
        <p:spPr>
          <a:xfrm>
            <a:off x="823636" y="2396904"/>
            <a:ext cx="6339499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Bases para Data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Science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 y Python</a:t>
            </a: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Desarrollo de aplicaciones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shiny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descubrimiento de patrones</a:t>
            </a: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Reducción de dimensiones</a:t>
            </a: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Modelos lineales bajo el enfoque Data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Science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Machine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Deep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Proyecto de graduación</a:t>
            </a:r>
            <a:endParaRPr lang="es-EC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4130EDB3-7ACD-4BAF-B3A2-40B573993642}"/>
              </a:ext>
            </a:extLst>
          </p:cNvPr>
          <p:cNvSpPr/>
          <p:nvPr/>
        </p:nvSpPr>
        <p:spPr>
          <a:xfrm>
            <a:off x="3444966" y="1270172"/>
            <a:ext cx="37181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2800" b="1" dirty="0">
                <a:solidFill>
                  <a:srgbClr val="2781B3"/>
                </a:solidFill>
              </a:rPr>
              <a:t>5ta Edición</a:t>
            </a:r>
          </a:p>
          <a:p>
            <a:pPr algn="r"/>
            <a:r>
              <a:rPr lang="es-EC" sz="2400" dirty="0">
                <a:solidFill>
                  <a:srgbClr val="2781B3"/>
                </a:solidFill>
              </a:rPr>
              <a:t>Inicio: Abril 2020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E37D3882-BFB6-4C3A-B177-49C825D2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144" r="10545" b="15885"/>
          <a:stretch/>
        </p:blipFill>
        <p:spPr>
          <a:xfrm>
            <a:off x="830422" y="79166"/>
            <a:ext cx="2946050" cy="14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1E0DC5B4-A5C6-4BC7-ACB5-35F3EAF7CEF9}"/>
              </a:ext>
            </a:extLst>
          </p:cNvPr>
          <p:cNvSpPr txBox="1">
            <a:spLocks/>
          </p:cNvSpPr>
          <p:nvPr/>
        </p:nvSpPr>
        <p:spPr>
          <a:xfrm>
            <a:off x="3002059" y="222028"/>
            <a:ext cx="7723156" cy="10402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800" b="1" dirty="0" smtClean="0">
                <a:solidFill>
                  <a:srgbClr val="2781B3"/>
                </a:solidFill>
              </a:rPr>
              <a:t>Data </a:t>
            </a:r>
            <a:r>
              <a:rPr lang="es-EC" sz="3800" b="1" dirty="0" err="1" smtClean="0">
                <a:solidFill>
                  <a:srgbClr val="2781B3"/>
                </a:solidFill>
              </a:rPr>
              <a:t>Driven</a:t>
            </a:r>
            <a:r>
              <a:rPr lang="es-EC" sz="3800" b="1" dirty="0" smtClean="0">
                <a:solidFill>
                  <a:srgbClr val="2781B3"/>
                </a:solidFill>
              </a:rPr>
              <a:t> Business </a:t>
            </a:r>
          </a:p>
          <a:p>
            <a:pPr algn="ctr"/>
            <a:r>
              <a:rPr lang="es-EC" sz="3800" b="1" dirty="0" err="1" smtClean="0">
                <a:solidFill>
                  <a:srgbClr val="2781B3"/>
                </a:solidFill>
              </a:rPr>
              <a:t>Academy</a:t>
            </a:r>
            <a:endParaRPr lang="es-EC" sz="3800" b="1" dirty="0">
              <a:solidFill>
                <a:srgbClr val="2781B3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4130EDB3-7ACD-4BAF-B3A2-40B573993642}"/>
              </a:ext>
            </a:extLst>
          </p:cNvPr>
          <p:cNvSpPr/>
          <p:nvPr/>
        </p:nvSpPr>
        <p:spPr>
          <a:xfrm>
            <a:off x="8473831" y="541775"/>
            <a:ext cx="37181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2800" b="1" dirty="0" smtClean="0">
                <a:solidFill>
                  <a:srgbClr val="2781B3"/>
                </a:solidFill>
              </a:rPr>
              <a:t>1era </a:t>
            </a:r>
            <a:r>
              <a:rPr lang="es-EC" sz="2800" b="1" dirty="0">
                <a:solidFill>
                  <a:srgbClr val="2781B3"/>
                </a:solidFill>
              </a:rPr>
              <a:t>Edición</a:t>
            </a:r>
          </a:p>
          <a:p>
            <a:pPr algn="r"/>
            <a:r>
              <a:rPr lang="es-EC" sz="2400" dirty="0">
                <a:solidFill>
                  <a:srgbClr val="2781B3"/>
                </a:solidFill>
              </a:rPr>
              <a:t>Inicio: </a:t>
            </a:r>
            <a:r>
              <a:rPr lang="es-EC" sz="2400" dirty="0" smtClean="0">
                <a:solidFill>
                  <a:srgbClr val="2781B3"/>
                </a:solidFill>
              </a:rPr>
              <a:t>Febrero </a:t>
            </a:r>
            <a:r>
              <a:rPr lang="es-EC" sz="2400" dirty="0">
                <a:solidFill>
                  <a:srgbClr val="2781B3"/>
                </a:solidFill>
              </a:rPr>
              <a:t>2020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E37D3882-BFB6-4C3A-B177-49C825D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t="15144" r="10545" b="15885"/>
          <a:stretch/>
        </p:blipFill>
        <p:spPr>
          <a:xfrm>
            <a:off x="830422" y="79166"/>
            <a:ext cx="2946050" cy="149987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95" y="1606392"/>
            <a:ext cx="10058400" cy="51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D225612-C622-4510-B023-25DD5DF66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50000" r="6126" b="6977"/>
          <a:stretch/>
        </p:blipFill>
        <p:spPr>
          <a:xfrm>
            <a:off x="1392865" y="1734460"/>
            <a:ext cx="5401340" cy="29505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89D1E15-E0C0-44DF-B4B8-AC06C0879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6770" r="49941" b="51680"/>
          <a:stretch/>
        </p:blipFill>
        <p:spPr>
          <a:xfrm>
            <a:off x="7701516" y="2004237"/>
            <a:ext cx="2803452" cy="284952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5BCE1DCA-A782-4926-BF51-92DF16BC1411}"/>
              </a:ext>
            </a:extLst>
          </p:cNvPr>
          <p:cNvSpPr txBox="1">
            <a:spLocks/>
          </p:cNvSpPr>
          <p:nvPr/>
        </p:nvSpPr>
        <p:spPr>
          <a:xfrm>
            <a:off x="765545" y="5677786"/>
            <a:ext cx="7389628" cy="5790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800" b="1" dirty="0">
                <a:solidFill>
                  <a:srgbClr val="008DC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¡Muchas gracias por respaldarnos!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6684D4D8-904A-4D93-83DD-8A086CCE03E2}"/>
              </a:ext>
            </a:extLst>
          </p:cNvPr>
          <p:cNvSpPr txBox="1">
            <a:spLocks/>
          </p:cNvSpPr>
          <p:nvPr/>
        </p:nvSpPr>
        <p:spPr>
          <a:xfrm>
            <a:off x="4093535" y="691116"/>
            <a:ext cx="6674706" cy="57905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algn="ctr" defTabSz="914400">
              <a:lnSpc>
                <a:spcPct val="89000"/>
              </a:lnSpc>
              <a:spcBef>
                <a:spcPct val="0"/>
              </a:spcBef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ea typeface="+mj-ea"/>
                <a:cs typeface="Dubai" panose="020B0503030403030204" pitchFamily="34" charset="-78"/>
              </a:defRPr>
            </a:lvl1pPr>
          </a:lstStyle>
          <a:p>
            <a:r>
              <a:rPr lang="es-EC" dirty="0">
                <a:solidFill>
                  <a:srgbClr val="008DC4"/>
                </a:solidFill>
              </a:rPr>
              <a:t>20 años juntos</a:t>
            </a:r>
          </a:p>
        </p:txBody>
      </p:sp>
    </p:spTree>
    <p:extLst>
      <p:ext uri="{BB962C8B-B14F-4D97-AF65-F5344CB8AC3E}">
        <p14:creationId xmlns:p14="http://schemas.microsoft.com/office/powerpoint/2010/main" val="26650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orte">
  <a:themeElements>
    <a:clrScheme name="Personalizado 1">
      <a:dk1>
        <a:sysClr val="windowText" lastClr="000000"/>
      </a:dk1>
      <a:lt1>
        <a:sysClr val="window" lastClr="FFFFFF"/>
      </a:lt1>
      <a:dk2>
        <a:srgbClr val="191B0E"/>
      </a:dk2>
      <a:lt2>
        <a:srgbClr val="FFFFF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482</TotalTime>
  <Words>249</Words>
  <Application>Microsoft Office PowerPoint</Application>
  <PresentationFormat>Panorámica</PresentationFormat>
  <Paragraphs>39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Dubai</vt:lpstr>
      <vt:lpstr>Franklin Gothic Book</vt:lpstr>
      <vt:lpstr>Recorte</vt:lpstr>
      <vt:lpstr>Presentación de PowerPoint</vt:lpstr>
      <vt:lpstr>Presentación de PowerPoint</vt:lpstr>
      <vt:lpstr>Sociedad Ecuatoriana de Estadística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Nestor Montano</dc:creator>
  <cp:lastModifiedBy>USOMULTIPLE</cp:lastModifiedBy>
  <cp:revision>30</cp:revision>
  <dcterms:created xsi:type="dcterms:W3CDTF">2019-07-17T22:27:48Z</dcterms:created>
  <dcterms:modified xsi:type="dcterms:W3CDTF">2020-01-11T18:07:07Z</dcterms:modified>
</cp:coreProperties>
</file>